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4" r:id="rId5"/>
    <p:sldId id="265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6667" autoAdjust="0"/>
  </p:normalViewPr>
  <p:slideViewPr>
    <p:cSldViewPr>
      <p:cViewPr varScale="1">
        <p:scale>
          <a:sx n="76" d="100"/>
          <a:sy n="76" d="100"/>
        </p:scale>
        <p:origin x="26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6D4C2-E69E-4E47-B700-DB938E84D59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27A26-8F83-4A6E-9AD2-F63B9C2CF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00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09D31-4345-4822-809E-48EF1D1132FC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B9642-BBDE-4B3D-A687-A3EF99DE5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87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Member journey</a:t>
            </a:r>
          </a:p>
          <a:p>
            <a:r>
              <a:rPr lang="en-GB" dirty="0"/>
              <a:t>Met freezing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B9642-BBDE-4B3D-A687-A3EF99DE586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0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077" y="260648"/>
            <a:ext cx="1923357" cy="68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4839250" y="6350835"/>
            <a:ext cx="406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bg1"/>
                </a:solidFill>
              </a:rPr>
              <a:t>www.polfed.org    </a:t>
            </a:r>
            <a:r>
              <a:rPr lang="en-GB" sz="1600" b="1" dirty="0">
                <a:solidFill>
                  <a:schemeClr val="bg1"/>
                </a:solidFill>
              </a:rPr>
              <a:t>@PFEW_HQ </a:t>
            </a:r>
            <a:endParaRPr lang="en-GB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B5EB3F-8741-430F-8524-DCC0E37C3B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549" y="6381328"/>
            <a:ext cx="308346" cy="308346"/>
          </a:xfrm>
          <a:prstGeom prst="rect">
            <a:avLst/>
          </a:prstGeom>
        </p:spPr>
      </p:pic>
      <p:pic>
        <p:nvPicPr>
          <p:cNvPr id="7" name="Picture 6" descr="A picture containing building&#10;&#10;Description automatically generated">
            <a:extLst>
              <a:ext uri="{FF2B5EF4-FFF2-40B4-BE49-F238E27FC236}">
                <a16:creationId xmlns:a16="http://schemas.microsoft.com/office/drawing/2014/main" id="{7735C6D6-166F-4998-A30F-B8A182FA666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459" y="6381328"/>
            <a:ext cx="308346" cy="308346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AE7EF14-67E1-47F0-90EA-303FAC09A6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6" r="23226"/>
          <a:stretch/>
        </p:blipFill>
        <p:spPr>
          <a:xfrm>
            <a:off x="7868391" y="6381328"/>
            <a:ext cx="309594" cy="30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2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27A3-3639-4D73-8762-C1FADF5526CC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41804-BD86-4C28-850D-32E7964C0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22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27A3-3639-4D73-8762-C1FADF5526CC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41804-BD86-4C28-850D-32E7964C0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03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B3FDC-60CA-45C0-AB89-CE7FE246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27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A74F6-BCA3-420B-AA7C-9C3CFFB1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21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27A3-3639-4D73-8762-C1FADF5526CC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41804-BD86-4C28-850D-32E7964C0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83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40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74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0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27A3-3639-4D73-8762-C1FADF5526CC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41804-BD86-4C28-850D-32E7964C0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56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3027A3-3639-4D73-8762-C1FADF5526CC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41804-BD86-4C28-850D-32E7964C0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98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93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984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606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741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D7646D7-32E4-4BCA-945B-0768FE5103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077" y="260648"/>
            <a:ext cx="1923357" cy="68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B54548-6F4C-485C-BFA8-68DE68417E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5" b="53394"/>
          <a:stretch/>
        </p:blipFill>
        <p:spPr>
          <a:xfrm>
            <a:off x="3207" y="5123109"/>
            <a:ext cx="9166907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0" indent="0" algn="l" defTabSz="914400" rtl="0" eaLnBrk="1" latinLnBrk="0" hangingPunct="1">
        <a:spcBef>
          <a:spcPct val="0"/>
        </a:spcBef>
        <a:buFont typeface="Wingdings" panose="05000000000000000000" pitchFamily="2" charset="2"/>
        <a:buNone/>
        <a:defRPr sz="4400" kern="1200">
          <a:solidFill>
            <a:srgbClr val="002060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42DFBFDF-6B54-40DC-A89B-17A75D4709B5}"/>
              </a:ext>
            </a:extLst>
          </p:cNvPr>
          <p:cNvSpPr txBox="1">
            <a:spLocks/>
          </p:cNvSpPr>
          <p:nvPr/>
        </p:nvSpPr>
        <p:spPr>
          <a:xfrm>
            <a:off x="251520" y="692696"/>
            <a:ext cx="8280920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anose="05000000000000000000" pitchFamily="2" charset="2"/>
              <a:buNone/>
              <a:defRPr sz="4400" kern="120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/>
              <a:t>ABS – RSS Rollout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Deadline given by the NPCC of 31</a:t>
            </a:r>
            <a:r>
              <a:rPr lang="en-US" sz="1600" baseline="30000" dirty="0"/>
              <a:t>st</a:t>
            </a:r>
            <a:r>
              <a:rPr lang="en-US" sz="1600" dirty="0"/>
              <a:t> August 2024 for ABS-RSS to be produced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There have been a lot of non-compliance in delivery and a lot of errors in what has been delivered.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Officers should not be disadvantaged due to the failures and errors.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Individually contact your administrator and Force and complain.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Get </a:t>
            </a:r>
            <a:r>
              <a:rPr lang="en-US" sz="1600"/>
              <a:t>errors rectified now.</a:t>
            </a:r>
            <a:endParaRPr lang="en-US" sz="1600" dirty="0"/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PFEW will meet with NPCC and then publish further Communications.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PFEW will be looking at a freeze on interest and extensions of the window in which monies owed can be paid for those adversely affected.</a:t>
            </a:r>
          </a:p>
          <a:p>
            <a:pPr algn="just"/>
            <a:endParaRPr lang="en-US" sz="1600" dirty="0"/>
          </a:p>
          <a:p>
            <a:pPr algn="just"/>
            <a:endParaRPr lang="en-US" sz="1600" dirty="0"/>
          </a:p>
          <a:p>
            <a:pPr algn="just"/>
            <a:endParaRPr lang="en-US" sz="1600" dirty="0"/>
          </a:p>
          <a:p>
            <a:pPr algn="just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8955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42DFBFDF-6B54-40DC-A89B-17A75D4709B5}"/>
              </a:ext>
            </a:extLst>
          </p:cNvPr>
          <p:cNvSpPr txBox="1">
            <a:spLocks/>
          </p:cNvSpPr>
          <p:nvPr/>
        </p:nvSpPr>
        <p:spPr>
          <a:xfrm>
            <a:off x="251520" y="692696"/>
            <a:ext cx="8280920" cy="51125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anose="05000000000000000000" pitchFamily="2" charset="2"/>
              <a:buNone/>
              <a:defRPr sz="4400" kern="120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/>
              <a:t>ABS – RSS Options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Officers do not need to decide which pension for the remedy period now – that is a decision for retirement.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The only decision now is the contribution adjustment as they have all been rolled back into their legacy scheme.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b="1" u="sng" dirty="0"/>
              <a:t>2006 Legacy Member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Take it now or later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Take it now – if they eventually choose 2015 benefits for the remedy will owe contributions and interest.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Keep it in their contribution account – 8% for 28 days and then NS&amp;I Direct Saver Rate (4%)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Can take it at any time not limited to three month window each year – NPCC confirmed this</a:t>
            </a:r>
          </a:p>
          <a:p>
            <a:pPr algn="just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8420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42DFBFDF-6B54-40DC-A89B-17A75D4709B5}"/>
              </a:ext>
            </a:extLst>
          </p:cNvPr>
          <p:cNvSpPr txBox="1">
            <a:spLocks/>
          </p:cNvSpPr>
          <p:nvPr/>
        </p:nvSpPr>
        <p:spPr>
          <a:xfrm>
            <a:off x="251520" y="692696"/>
            <a:ext cx="8280920" cy="51125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anose="05000000000000000000" pitchFamily="2" charset="2"/>
              <a:buNone/>
              <a:defRPr sz="4400" kern="120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/>
              <a:t>ABS – RSS Options (2)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b="1" u="sng" dirty="0"/>
              <a:t>1987 Legacy Member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Pay it now or later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Pay it now – have three months from date of RSS – must be paid in one go – can be via payroll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Most ABS-RSS will show gross and not net amount – HMT laying new directions and scheme manager will need to recalculate if officers want to pay. They can do this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Pay it next year in the three-month window and so on up to retirement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Don’t pay - interest continues to accrue compound NS&amp;I Direct Saver Rate – debt </a:t>
            </a:r>
            <a:r>
              <a:rPr lang="en-US" sz="1600"/>
              <a:t>gets higher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If 2015 chosen will get the money back plus interest!</a:t>
            </a:r>
          </a:p>
          <a:p>
            <a:pPr algn="just"/>
            <a:endParaRPr lang="en-US" sz="1600" dirty="0"/>
          </a:p>
          <a:p>
            <a:pPr algn="just"/>
            <a:endParaRPr lang="en-US" sz="1600" dirty="0"/>
          </a:p>
          <a:p>
            <a:pPr algn="just"/>
            <a:endParaRPr lang="en-US" sz="1600" dirty="0"/>
          </a:p>
          <a:p>
            <a:pPr algn="just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378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3367DBBBFEFC41B04818A46814017A" ma:contentTypeVersion="7" ma:contentTypeDescription="Create a new document." ma:contentTypeScope="" ma:versionID="b386da41de2870cf6ee5751f7f372cab">
  <xsd:schema xmlns:xsd="http://www.w3.org/2001/XMLSchema" xmlns:xs="http://www.w3.org/2001/XMLSchema" xmlns:p="http://schemas.microsoft.com/office/2006/metadata/properties" xmlns:ns3="37019506-0bb7-4ecf-a619-0dd0bb9de424" xmlns:ns4="0eb2253a-3012-4979-898f-126bb9656c38" targetNamespace="http://schemas.microsoft.com/office/2006/metadata/properties" ma:root="true" ma:fieldsID="68cd370610b7f29c431021a13e75d034" ns3:_="" ns4:_="">
    <xsd:import namespace="37019506-0bb7-4ecf-a619-0dd0bb9de424"/>
    <xsd:import namespace="0eb2253a-3012-4979-898f-126bb9656c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019506-0bb7-4ecf-a619-0dd0bb9de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b2253a-3012-4979-898f-126bb9656c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B6071A-7822-4489-B703-3A70FD16CB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4BDE38-A6EB-491D-A622-182CDD1F3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019506-0bb7-4ecf-a619-0dd0bb9de424"/>
    <ds:schemaRef ds:uri="0eb2253a-3012-4979-898f-126bb9656c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6DEE3F-33F3-490C-9826-791BFE79FFF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corporate style presentation template 2017</Template>
  <TotalTime>10217</TotalTime>
  <Words>332</Words>
  <Application>Microsoft Office PowerPoint</Application>
  <PresentationFormat>On-screen Show (4:3)</PresentationFormat>
  <Paragraphs>52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Police Federation of England and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Childs - POLFED HQ</dc:creator>
  <cp:lastModifiedBy>Paul</cp:lastModifiedBy>
  <cp:revision>39</cp:revision>
  <dcterms:created xsi:type="dcterms:W3CDTF">2020-03-09T10:33:45Z</dcterms:created>
  <dcterms:modified xsi:type="dcterms:W3CDTF">2024-09-03T13:23:08Z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0x010100473367DBBBFEFC41B04818A46814017A</vt:lpwstr>
  </property>
  <property fmtid="{D5CDD505-2E9C-101B-9397-08002B2CF9AE}" pid="3" name="Order">
    <vt:r8>57600</vt:r8>
  </property>
</Properties>
</file>